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wmf" ContentType="image/x-w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385" r:id="rId5"/>
    <p:sldId id="310" r:id="rId6"/>
    <p:sldId id="318" r:id="rId7"/>
    <p:sldId id="284" r:id="rId8"/>
    <p:sldId id="330" r:id="rId9"/>
    <p:sldId id="306" r:id="rId10"/>
    <p:sldId id="331" r:id="rId11"/>
    <p:sldId id="311" r:id="rId12"/>
    <p:sldId id="386" r:id="rId13"/>
    <p:sldId id="368" r:id="rId14"/>
    <p:sldId id="387" r:id="rId15"/>
    <p:sldId id="449" r:id="rId16"/>
    <p:sldId id="345" r:id="rId17"/>
    <p:sldId id="346" r:id="rId18"/>
    <p:sldId id="418" r:id="rId19"/>
    <p:sldId id="347" r:id="rId20"/>
    <p:sldId id="348" r:id="rId21"/>
    <p:sldId id="360" r:id="rId22"/>
    <p:sldId id="388" r:id="rId23"/>
    <p:sldId id="411" r:id="rId24"/>
    <p:sldId id="332" r:id="rId25"/>
    <p:sldId id="382" r:id="rId26"/>
    <p:sldId id="383" r:id="rId27"/>
    <p:sldId id="384" r:id="rId28"/>
    <p:sldId id="435" r:id="rId29"/>
    <p:sldId id="328" r:id="rId30"/>
    <p:sldId id="288" r:id="rId3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4" y="96"/>
      </p:cViewPr>
      <p:guideLst>
        <p:guide orient="horz" pos="1611"/>
        <p:guide pos="29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emf"/><Relationship Id="rId2" Type="http://schemas.openxmlformats.org/officeDocument/2006/relationships/image" Target="../media/image39.GIF"/><Relationship Id="rId1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GIF"/><Relationship Id="rId4" Type="http://schemas.openxmlformats.org/officeDocument/2006/relationships/image" Target="../media/image56.GIF"/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GIF"/><Relationship Id="rId8" Type="http://schemas.openxmlformats.org/officeDocument/2006/relationships/image" Target="../media/image13.wmf"/><Relationship Id="rId7" Type="http://schemas.openxmlformats.org/officeDocument/2006/relationships/image" Target="../media/image12.w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7.wmf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7.GIF"/><Relationship Id="rId11" Type="http://schemas.openxmlformats.org/officeDocument/2006/relationships/image" Target="../media/image16.GIF"/><Relationship Id="rId10" Type="http://schemas.openxmlformats.org/officeDocument/2006/relationships/image" Target="../media/image15.GIF"/><Relationship Id="rId1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image" Target="../media/image26.wmf"/><Relationship Id="rId7" Type="http://schemas.openxmlformats.org/officeDocument/2006/relationships/image" Target="../media/image25.emf"/><Relationship Id="rId6" Type="http://schemas.openxmlformats.org/officeDocument/2006/relationships/image" Target="../media/image24.emf"/><Relationship Id="rId5" Type="http://schemas.openxmlformats.org/officeDocument/2006/relationships/image" Target="../media/image23.GIF"/><Relationship Id="rId4" Type="http://schemas.openxmlformats.org/officeDocument/2006/relationships/image" Target="../media/image22.GIF"/><Relationship Id="rId3" Type="http://schemas.openxmlformats.org/officeDocument/2006/relationships/image" Target="../media/image21.GIF"/><Relationship Id="rId2" Type="http://schemas.openxmlformats.org/officeDocument/2006/relationships/image" Target="../media/image20.wmf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1.GIF"/><Relationship Id="rId12" Type="http://schemas.openxmlformats.org/officeDocument/2006/relationships/image" Target="../media/image30.GIF"/><Relationship Id="rId11" Type="http://schemas.openxmlformats.org/officeDocument/2006/relationships/image" Target="../media/image29.GIF"/><Relationship Id="rId10" Type="http://schemas.openxmlformats.org/officeDocument/2006/relationships/image" Target="../media/image28.GIF"/><Relationship Id="rId1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07160" y="1488440"/>
            <a:ext cx="7444105" cy="71437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 dirty="0">
                <a:solidFill>
                  <a:srgbClr val="1B4367"/>
                </a:solidFill>
                <a:cs typeface="+mn-ea"/>
                <a:sym typeface="+mn-lt"/>
              </a:rPr>
              <a:t>高可用网站架构的设计与实现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2551430" y="2754630"/>
            <a:ext cx="5547360" cy="89916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汇报人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：徐益峰 徐斌  宋信良  刘研 刘超杰 蔡建澳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lvl="0" eaLnBrk="0" hangingPunct="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汇报时间：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2019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" name="Picture 15"/>
          <p:cNvPicPr>
            <a:picLocks noChangeArrowheads="1"/>
          </p:cNvPicPr>
          <p:nvPr/>
        </p:nvPicPr>
        <p:blipFill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411855" y="109855"/>
            <a:ext cx="4490085" cy="2458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4241165" y="484505"/>
            <a:ext cx="4194175" cy="20929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NGINX   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1.性能更高 </a:t>
            </a:r>
            <a:endParaRPr lang="en-US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 </a:t>
            </a:r>
            <a:r>
              <a:rPr lang="x-none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2.</a:t>
            </a:r>
            <a:r>
              <a:rPr lang="en-US" altLang="zh-CN" sz="200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sym typeface="+mn-ea"/>
              </a:rPr>
              <a:t>并发量更高</a:t>
            </a:r>
            <a:endParaRPr lang="x-none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r>
              <a:rPr lang="x-none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 3.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对cpu内存消耗更低</a:t>
            </a:r>
            <a:endParaRPr lang="x-none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r>
              <a:rPr lang="x-none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 4.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高度模块化的设计</a:t>
            </a:r>
            <a:r>
              <a:rPr lang="x-none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,</a:t>
            </a:r>
            <a:endParaRPr lang="x-none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   编写模块相对简单​</a:t>
            </a:r>
            <a:endParaRPr lang="x-none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endParaRPr lang="x-none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21410" y="2710180"/>
            <a:ext cx="6155055" cy="2091690"/>
          </a:xfrm>
          <a:prstGeom prst="roundRect">
            <a:avLst>
              <a:gd name="adj" fmla="val 10904"/>
            </a:avLst>
          </a:prstGeom>
          <a:ln w="19050">
            <a:prstDash val="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800" b="1" dirty="0" smtClean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3190" y="3234690"/>
            <a:ext cx="6377305" cy="1788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x-none" altLang="zh-CN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NGINX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</a:t>
            </a:r>
            <a:r>
              <a:rPr lang="x-none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NGINX动静分离</a:t>
            </a:r>
            <a:r>
              <a:rPr lang="x-none" altLang="en-US" sz="200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sym typeface="+mn-ea"/>
              </a:rPr>
              <a:t>。</a:t>
            </a:r>
            <a:endParaRPr lang="x-none" altLang="en-US" sz="200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sym typeface="+mn-ea"/>
            </a:endParaRPr>
          </a:p>
          <a:p>
            <a:pPr algn="l"/>
            <a:r>
              <a:rPr lang="x-none" altLang="zh-CN" sz="200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sym typeface="+mn-ea"/>
              </a:rPr>
              <a:t>              NGINX虚拟机,提供网页服务</a:t>
            </a:r>
            <a:endParaRPr lang="x-none" altLang="zh-CN" sz="200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sym typeface="+mn-ea"/>
            </a:endParaRPr>
          </a:p>
          <a:p>
            <a:pPr algn="l"/>
            <a:r>
              <a:rPr lang="x-none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 </a:t>
            </a:r>
            <a:r>
              <a:rPr lang="x-none" altLang="zh-CN" sz="2000"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sym typeface="+mn-ea"/>
              </a:rPr>
              <a:t>HTTPS加密网站, 防止重要信息泄露</a:t>
            </a:r>
            <a:endParaRPr lang="x-none" altLang="zh-CN" sz="2000"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sym typeface="+mn-ea"/>
            </a:endParaRPr>
          </a:p>
          <a:p>
            <a:pPr algn="l"/>
            <a:r>
              <a:rPr lang="x-none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         </a:t>
            </a:r>
            <a:endParaRPr lang="x-none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pPr algn="l"/>
            <a:endParaRPr lang="x-none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480" y="81280"/>
            <a:ext cx="3092450" cy="664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/>
              <a:t>二. 后端web服务器</a:t>
            </a:r>
            <a:endParaRPr lang="x-none" altLang="zh-CN" sz="2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" name="图片 7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05" y="581025"/>
            <a:ext cx="824230" cy="8388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6615" y="216535"/>
            <a:ext cx="95694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proxy1</a:t>
            </a:r>
            <a:endParaRPr lang="x-none" altLang="zh-CN"/>
          </a:p>
        </p:txBody>
      </p:sp>
      <p:sp>
        <p:nvSpPr>
          <p:cNvPr id="7" name="云形 6"/>
          <p:cNvSpPr/>
          <p:nvPr/>
        </p:nvSpPr>
        <p:spPr>
          <a:xfrm>
            <a:off x="1092200" y="1390650"/>
            <a:ext cx="1807210" cy="125666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3068955" y="1652905"/>
            <a:ext cx="1640840" cy="629920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7" idx="1"/>
            <a:endCxn id="2" idx="0"/>
          </p:cNvCxnSpPr>
          <p:nvPr/>
        </p:nvCxnSpPr>
        <p:spPr>
          <a:xfrm>
            <a:off x="1995805" y="2646045"/>
            <a:ext cx="4445" cy="101536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35" y="3661410"/>
            <a:ext cx="824230" cy="838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7120" y="4439920"/>
            <a:ext cx="114363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DNS服务器</a:t>
            </a:r>
            <a:endParaRPr lang="x-none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95" y="2724785"/>
            <a:ext cx="824230" cy="838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4230" y="3609340"/>
            <a:ext cx="95694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proxy2</a:t>
            </a:r>
            <a:endParaRPr lang="x-none" altLang="zh-CN"/>
          </a:p>
        </p:txBody>
      </p:sp>
      <p:cxnSp>
        <p:nvCxnSpPr>
          <p:cNvPr id="6" name="直接箭头连接符 5"/>
          <p:cNvCxnSpPr>
            <a:stCxn id="3" idx="0"/>
            <a:endCxn id="79" idx="2"/>
          </p:cNvCxnSpPr>
          <p:nvPr/>
        </p:nvCxnSpPr>
        <p:spPr>
          <a:xfrm flipV="1">
            <a:off x="4918710" y="1419860"/>
            <a:ext cx="3810" cy="1304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99940" y="1547495"/>
            <a:ext cx="709295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00"/>
              <a:t>心跳监控</a:t>
            </a:r>
            <a:endParaRPr lang="x-none" altLang="zh-CN" sz="900"/>
          </a:p>
        </p:txBody>
      </p:sp>
      <p:sp>
        <p:nvSpPr>
          <p:cNvPr id="11" name="文本框 10"/>
          <p:cNvSpPr txBox="1"/>
          <p:nvPr/>
        </p:nvSpPr>
        <p:spPr>
          <a:xfrm>
            <a:off x="4562475" y="2429510"/>
            <a:ext cx="68199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00"/>
              <a:t>心跳监控</a:t>
            </a:r>
            <a:endParaRPr lang="x-none" altLang="zh-CN" sz="900"/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5287010" y="499110"/>
            <a:ext cx="1678940" cy="480695"/>
          </a:xfrm>
          <a:prstGeom prst="curvedConnector3">
            <a:avLst>
              <a:gd name="adj1" fmla="val 5003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28" idx="1"/>
          </p:cNvCxnSpPr>
          <p:nvPr/>
        </p:nvCxnSpPr>
        <p:spPr>
          <a:xfrm rot="10800000" flipV="1">
            <a:off x="5259070" y="1022985"/>
            <a:ext cx="1701165" cy="272415"/>
          </a:xfrm>
          <a:prstGeom prst="curvedConnector3">
            <a:avLst>
              <a:gd name="adj1" fmla="val 4998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3" idx="2"/>
            <a:endCxn id="3" idx="2"/>
          </p:cNvCxnSpPr>
          <p:nvPr/>
        </p:nvCxnSpPr>
        <p:spPr>
          <a:xfrm rot="5400000" flipH="1">
            <a:off x="5927090" y="2554605"/>
            <a:ext cx="355600" cy="2372995"/>
          </a:xfrm>
          <a:prstGeom prst="curvedConnector3">
            <a:avLst>
              <a:gd name="adj1" fmla="val -66875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endCxn id="30" idx="1"/>
          </p:cNvCxnSpPr>
          <p:nvPr/>
        </p:nvCxnSpPr>
        <p:spPr>
          <a:xfrm flipV="1">
            <a:off x="5191760" y="3286760"/>
            <a:ext cx="1807210" cy="206375"/>
          </a:xfrm>
          <a:prstGeom prst="curvedConnector3">
            <a:avLst>
              <a:gd name="adj1" fmla="val 50035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35955" y="58737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23" name="文本框 22"/>
          <p:cNvSpPr txBox="1"/>
          <p:nvPr/>
        </p:nvSpPr>
        <p:spPr>
          <a:xfrm>
            <a:off x="5484495" y="101663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24" name="文本框 23"/>
          <p:cNvSpPr txBox="1"/>
          <p:nvPr/>
        </p:nvSpPr>
        <p:spPr>
          <a:xfrm>
            <a:off x="5570855" y="324548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5556885" y="388556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26" name="文本框 25"/>
          <p:cNvSpPr txBox="1"/>
          <p:nvPr/>
        </p:nvSpPr>
        <p:spPr>
          <a:xfrm>
            <a:off x="3973830" y="751205"/>
            <a:ext cx="61214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主</a:t>
            </a:r>
            <a:endParaRPr lang="x-none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4014470" y="3152775"/>
            <a:ext cx="48323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备</a:t>
            </a:r>
            <a:endParaRPr lang="x-none" altLang="zh-CN"/>
          </a:p>
        </p:txBody>
      </p:sp>
      <p:sp>
        <p:nvSpPr>
          <p:cNvPr id="28" name="圆角矩形 27"/>
          <p:cNvSpPr/>
          <p:nvPr/>
        </p:nvSpPr>
        <p:spPr>
          <a:xfrm>
            <a:off x="6960235" y="328930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>
                <a:sym typeface="+mn-ea"/>
              </a:rPr>
              <a:t>apaceh</a:t>
            </a:r>
            <a:endParaRPr lang="x-none" altLang="zh-CN"/>
          </a:p>
          <a:p>
            <a:pPr algn="ctr"/>
            <a:r>
              <a:rPr lang="x-none" altLang="zh-CN">
                <a:sym typeface="+mn-ea"/>
              </a:rPr>
              <a:t>web</a:t>
            </a:r>
            <a:endParaRPr lang="x-none" altLang="zh-CN"/>
          </a:p>
          <a:p>
            <a:pPr algn="ctr"/>
            <a:r>
              <a:rPr lang="x-none" altLang="zh-CN"/>
              <a:t>php</a:t>
            </a:r>
            <a:endParaRPr lang="x-none" altLang="zh-CN"/>
          </a:p>
          <a:p>
            <a:pPr algn="ctr"/>
            <a:endParaRPr lang="x-none" altLang="zh-CN"/>
          </a:p>
        </p:txBody>
      </p:sp>
      <p:sp>
        <p:nvSpPr>
          <p:cNvPr id="30" name="圆角矩形 29"/>
          <p:cNvSpPr/>
          <p:nvPr/>
        </p:nvSpPr>
        <p:spPr>
          <a:xfrm>
            <a:off x="6998970" y="2592705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apaceh</a:t>
            </a:r>
            <a:endParaRPr lang="x-none" altLang="zh-CN"/>
          </a:p>
          <a:p>
            <a:pPr algn="ctr"/>
            <a:r>
              <a:rPr lang="x-none" altLang="zh-CN"/>
              <a:t>web</a:t>
            </a:r>
            <a:endParaRPr lang="x-none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031355" y="29845"/>
            <a:ext cx="100647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动态集群</a:t>
            </a:r>
            <a:endParaRPr lang="x-none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7143115" y="4025265"/>
            <a:ext cx="9721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静态集群</a:t>
            </a:r>
            <a:endParaRPr lang="x-none" altLang="zh-CN"/>
          </a:p>
        </p:txBody>
      </p:sp>
      <p:pic>
        <p:nvPicPr>
          <p:cNvPr id="50" name="Picture 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0" y="447106"/>
            <a:ext cx="539648" cy="8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3032760"/>
            <a:ext cx="603250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曲线连接符 33"/>
          <p:cNvCxnSpPr>
            <a:endCxn id="7" idx="3"/>
          </p:cNvCxnSpPr>
          <p:nvPr/>
        </p:nvCxnSpPr>
        <p:spPr>
          <a:xfrm>
            <a:off x="1231900" y="819150"/>
            <a:ext cx="763905" cy="64325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 rot="16200000">
            <a:off x="1142365" y="2695575"/>
            <a:ext cx="738505" cy="471170"/>
          </a:xfrm>
          <a:prstGeom prst="curved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endCxn id="30" idx="0"/>
          </p:cNvCxnSpPr>
          <p:nvPr/>
        </p:nvCxnSpPr>
        <p:spPr>
          <a:xfrm>
            <a:off x="5164455" y="1363980"/>
            <a:ext cx="2430145" cy="122872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 rot="10800000">
            <a:off x="5081905" y="1417320"/>
            <a:ext cx="2007235" cy="1210945"/>
          </a:xfrm>
          <a:prstGeom prst="curvedConnector3">
            <a:avLst>
              <a:gd name="adj1" fmla="val 49984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/>
          <p:cNvCxnSpPr/>
          <p:nvPr/>
        </p:nvCxnSpPr>
        <p:spPr>
          <a:xfrm rot="10800000" flipV="1">
            <a:off x="5116195" y="1533525"/>
            <a:ext cx="1837055" cy="1224280"/>
          </a:xfrm>
          <a:prstGeom prst="curvedConnector3">
            <a:avLst>
              <a:gd name="adj1" fmla="val 49983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3" idx="3"/>
            <a:endCxn id="28" idx="2"/>
          </p:cNvCxnSpPr>
          <p:nvPr/>
        </p:nvCxnSpPr>
        <p:spPr>
          <a:xfrm flipV="1">
            <a:off x="5330825" y="1717040"/>
            <a:ext cx="2225040" cy="1427480"/>
          </a:xfrm>
          <a:prstGeom prst="curvedConnector2">
            <a:avLst/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922010" y="279463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41" name="文本框 40"/>
          <p:cNvSpPr txBox="1"/>
          <p:nvPr/>
        </p:nvSpPr>
        <p:spPr>
          <a:xfrm>
            <a:off x="5282565" y="2393950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43" name="文本框 42"/>
          <p:cNvSpPr txBox="1"/>
          <p:nvPr/>
        </p:nvSpPr>
        <p:spPr>
          <a:xfrm>
            <a:off x="5958205" y="1319530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44" name="文本框 43"/>
          <p:cNvSpPr txBox="1"/>
          <p:nvPr/>
        </p:nvSpPr>
        <p:spPr>
          <a:xfrm>
            <a:off x="5393690" y="155892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cxnSp>
        <p:nvCxnSpPr>
          <p:cNvPr id="45" name="曲线连接符 44"/>
          <p:cNvCxnSpPr/>
          <p:nvPr/>
        </p:nvCxnSpPr>
        <p:spPr>
          <a:xfrm rot="10800000" flipV="1">
            <a:off x="2640330" y="685800"/>
            <a:ext cx="2005330" cy="807720"/>
          </a:xfrm>
          <a:prstGeom prst="curvedConnector3">
            <a:avLst>
              <a:gd name="adj1" fmla="val 4996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10800000">
            <a:off x="2553335" y="2458720"/>
            <a:ext cx="2089785" cy="398780"/>
          </a:xfrm>
          <a:prstGeom prst="curvedConnector3">
            <a:avLst>
              <a:gd name="adj1" fmla="val 49985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656590" y="936625"/>
            <a:ext cx="2566670" cy="5689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12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</a:t>
            </a:r>
            <a:r>
              <a:rPr lang="x-none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NGINX 静态网页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1335" y="1605280"/>
            <a:ext cx="3303270" cy="9613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以.HTML等为后缀,设计者把页面上所有东西都设定好、做死了。</a:t>
            </a:r>
            <a:endParaRPr lang="x-none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r>
              <a:rPr lang="x-none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  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76825" y="932815"/>
            <a:ext cx="2566670" cy="5689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en-US" sz="12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 </a:t>
            </a:r>
            <a:r>
              <a:rPr lang="x-none" altLang="en-US" sz="20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NGINX 动态网页</a:t>
            </a:r>
            <a:r>
              <a:rPr lang="x-none" altLang="en-US" sz="1200" b="1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 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06265" y="1587500"/>
            <a:ext cx="4188460" cy="5791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x-none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动态页面的内容一般都是依靠服务器端的程序来生成的。</a:t>
            </a:r>
            <a:endParaRPr lang="x-none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pic>
        <p:nvPicPr>
          <p:cNvPr id="50" name="Picture 8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905" y="2947035"/>
            <a:ext cx="1447800" cy="139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3849370" y="3298825"/>
            <a:ext cx="1282065" cy="915670"/>
          </a:xfrm>
          <a:prstGeom prst="rect">
            <a:avLst/>
          </a:prstGeom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05" y="3004820"/>
            <a:ext cx="1675130" cy="13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>
            <a:endCxn id="20" idx="3"/>
          </p:cNvCxnSpPr>
          <p:nvPr/>
        </p:nvCxnSpPr>
        <p:spPr>
          <a:xfrm>
            <a:off x="2191385" y="3679825"/>
            <a:ext cx="1658620" cy="431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4956810" y="3684270"/>
            <a:ext cx="1986280" cy="533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>
            <a:stCxn id="67" idx="3"/>
            <a:endCxn id="35" idx="1"/>
          </p:cNvCxnSpPr>
          <p:nvPr/>
        </p:nvCxnSpPr>
        <p:spPr>
          <a:xfrm flipV="1">
            <a:off x="2976245" y="551815"/>
            <a:ext cx="1603375" cy="207962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endCxn id="37" idx="1"/>
          </p:cNvCxnSpPr>
          <p:nvPr/>
        </p:nvCxnSpPr>
        <p:spPr>
          <a:xfrm flipV="1">
            <a:off x="2953385" y="1116330"/>
            <a:ext cx="1641475" cy="154559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7" idx="3"/>
            <a:endCxn id="16" idx="1"/>
          </p:cNvCxnSpPr>
          <p:nvPr/>
        </p:nvCxnSpPr>
        <p:spPr>
          <a:xfrm>
            <a:off x="2976245" y="2631440"/>
            <a:ext cx="1676400" cy="138366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72000" y="330835"/>
            <a:ext cx="415290" cy="441960"/>
            <a:chOff x="6368440" y="1774897"/>
            <a:chExt cx="563092" cy="591277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1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5156835" y="3102610"/>
            <a:ext cx="3284220" cy="77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endParaRPr lang="en-US" altLang="zh-CN" sz="1400" kern="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en-US" altLang="zh-CN" sz="1400" kern="0" dirty="0">
                <a:solidFill>
                  <a:schemeClr val="tx1"/>
                </a:solidFill>
                <a:cs typeface="+mn-ea"/>
                <a:sym typeface="+mn-lt"/>
              </a:rPr>
              <a:t>    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优化Nginx并发量</a:t>
            </a:r>
            <a:r>
              <a:rPr lang="en-US" altLang="zh-CN" sz="1400" kern="0" dirty="0">
                <a:solidFill>
                  <a:schemeClr val="tx1"/>
                </a:solidFill>
                <a:cs typeface="+mn-ea"/>
                <a:sym typeface="+mn-lt"/>
              </a:rPr>
              <a:t>  </a:t>
            </a:r>
            <a:endParaRPr lang="en-US" altLang="zh-CN" sz="1400" kern="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400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8251" y="3381559"/>
            <a:ext cx="2496026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zh-CN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87308" y="895433"/>
            <a:ext cx="422319" cy="441960"/>
            <a:chOff x="6368440" y="2745273"/>
            <a:chExt cx="563092" cy="589280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5265420" y="907415"/>
            <a:ext cx="395287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优化Nginx数据包头缓存</a:t>
            </a: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01913" y="1473247"/>
            <a:ext cx="422319" cy="441960"/>
            <a:chOff x="6280888" y="3790231"/>
            <a:chExt cx="563092" cy="589280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5270500" y="3709670"/>
            <a:ext cx="3903345" cy="77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</a:t>
            </a:r>
            <a:endParaRPr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cs typeface="+mn-ea"/>
                <a:sym typeface="+mn-lt"/>
              </a:rPr>
              <a:t>对页面进行压缩处理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</a:t>
            </a: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83430" y="2042795"/>
            <a:ext cx="419735" cy="449112"/>
            <a:chOff x="6268964" y="4689078"/>
            <a:chExt cx="575790" cy="630210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68964" y="4689078"/>
              <a:ext cx="575790" cy="6201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5067301" y="2001805"/>
            <a:ext cx="3110369" cy="77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</a:t>
            </a:r>
            <a:r>
              <a:rPr lang="en-US" altLang="zh-CN" sz="1400" dirty="0">
                <a:cs typeface="+mn-ea"/>
                <a:sym typeface="+mn-lt"/>
              </a:rPr>
              <a:t>浏览器本地缓存静态数据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134566" y="2850294"/>
              <a:ext cx="183388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rgbClr val="FF0000"/>
                  </a:solidFill>
                  <a:cs typeface="+mn-ea"/>
                  <a:sym typeface="+mn-lt"/>
                </a:rPr>
                <a:t>Nginx服务器的优化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45" name="直接连接符 44"/>
          <p:cNvCxnSpPr/>
          <p:nvPr/>
        </p:nvCxnSpPr>
        <p:spPr>
          <a:xfrm>
            <a:off x="1083723" y="656782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611438" y="2643623"/>
            <a:ext cx="422319" cy="441960"/>
            <a:chOff x="6368440" y="1774897"/>
            <a:chExt cx="563092" cy="589280"/>
          </a:xfrm>
          <a:solidFill>
            <a:srgbClr val="1B4367"/>
          </a:solidFill>
        </p:grpSpPr>
        <p:sp>
          <p:nvSpPr>
            <p:cNvPr id="3" name="椭圆 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378447" y="1774897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15248" y="3206233"/>
            <a:ext cx="422319" cy="441960"/>
            <a:chOff x="6368440" y="1774897"/>
            <a:chExt cx="563092" cy="589280"/>
          </a:xfrm>
          <a:solidFill>
            <a:srgbClr val="1B4367"/>
          </a:solidFill>
        </p:grpSpPr>
        <p:sp>
          <p:nvSpPr>
            <p:cNvPr id="8" name="椭圆 7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378447" y="1774897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645093" y="3794243"/>
            <a:ext cx="422319" cy="441960"/>
            <a:chOff x="6368440" y="1774897"/>
            <a:chExt cx="563092" cy="589280"/>
          </a:xfrm>
          <a:solidFill>
            <a:srgbClr val="1B4367"/>
          </a:solidFill>
        </p:grpSpPr>
        <p:sp>
          <p:nvSpPr>
            <p:cNvPr id="15" name="椭圆 14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378447" y="1774897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7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59063" y="4352408"/>
            <a:ext cx="416580" cy="441960"/>
            <a:chOff x="6368440" y="1764737"/>
            <a:chExt cx="555440" cy="589280"/>
          </a:xfrm>
          <a:solidFill>
            <a:srgbClr val="1B4367"/>
          </a:solidFill>
        </p:grpSpPr>
        <p:sp>
          <p:nvSpPr>
            <p:cNvPr id="18" name="椭圆 17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369134" y="1764737"/>
              <a:ext cx="553085" cy="589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x-none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8</a:t>
              </a:r>
              <a:endParaRPr lang="x-none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>
            <a:stCxn id="67" idx="3"/>
          </p:cNvCxnSpPr>
          <p:nvPr/>
        </p:nvCxnSpPr>
        <p:spPr>
          <a:xfrm>
            <a:off x="2976245" y="2631440"/>
            <a:ext cx="1778000" cy="198564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40" idx="1"/>
          </p:cNvCxnSpPr>
          <p:nvPr/>
        </p:nvCxnSpPr>
        <p:spPr>
          <a:xfrm flipV="1">
            <a:off x="2996565" y="1694180"/>
            <a:ext cx="1612900" cy="9461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67" idx="3"/>
            <a:endCxn id="10" idx="1"/>
          </p:cNvCxnSpPr>
          <p:nvPr/>
        </p:nvCxnSpPr>
        <p:spPr>
          <a:xfrm>
            <a:off x="2976245" y="2631440"/>
            <a:ext cx="1646555" cy="79565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43" idx="1"/>
          </p:cNvCxnSpPr>
          <p:nvPr/>
        </p:nvCxnSpPr>
        <p:spPr>
          <a:xfrm flipV="1">
            <a:off x="2938780" y="2263775"/>
            <a:ext cx="1644650" cy="398145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171440" y="2694940"/>
            <a:ext cx="3072130" cy="425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x-none" altLang="en-US" kern="0" dirty="0">
                <a:cs typeface="+mn-ea"/>
                <a:sym typeface="+mn-lt"/>
              </a:rPr>
              <a:t>   </a:t>
            </a:r>
            <a:r>
              <a:rPr lang="en-US" altLang="zh-CN" kern="0" dirty="0">
                <a:cs typeface="+mn-ea"/>
                <a:sym typeface="+mn-lt"/>
              </a:rPr>
              <a:t>自定义返回给客户端的404错误页面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58765" y="4458335"/>
            <a:ext cx="89408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日志切割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92090" y="1541145"/>
            <a:ext cx="1249680" cy="3048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x-none" altLang="en-US" dirty="0">
                <a:cs typeface="+mn-ea"/>
                <a:sym typeface="+mn-lt"/>
              </a:rPr>
              <a:t>服务器内存缓</a:t>
            </a:r>
            <a:endParaRPr lang="en-US" altLang="zh-CN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23510" y="379095"/>
            <a:ext cx="1826260" cy="638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x-none" altLang="en-US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查看服务器状态信息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x-none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文本框 15"/>
          <p:cNvSpPr txBox="1"/>
          <p:nvPr/>
        </p:nvSpPr>
        <p:spPr>
          <a:xfrm>
            <a:off x="525780" y="217170"/>
            <a:ext cx="2830195" cy="641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x-none" altLang="zh-CN" sz="2400" b="1" dirty="0">
                <a:solidFill>
                  <a:schemeClr val="tx1"/>
                </a:solidFill>
                <a:cs typeface="+mn-ea"/>
                <a:sym typeface="+mn-lt"/>
              </a:rPr>
              <a:t>三 . </a:t>
            </a:r>
            <a:r>
              <a:rPr lang="zh-CN" altLang="en-US" sz="2400" b="1" dirty="0">
                <a:solidFill>
                  <a:schemeClr val="tx1"/>
                </a:solidFill>
                <a:cs typeface="+mn-ea"/>
                <a:sym typeface="+mn-lt"/>
              </a:rPr>
              <a:t>Nginx服务器</a:t>
            </a:r>
            <a:r>
              <a:rPr lang="x-none" altLang="zh-CN" sz="2400" b="1" dirty="0">
                <a:solidFill>
                  <a:schemeClr val="tx1"/>
                </a:solidFill>
                <a:cs typeface="+mn-ea"/>
                <a:sym typeface="+mn-lt"/>
              </a:rPr>
              <a:t>优化</a:t>
            </a:r>
            <a:endParaRPr lang="x-none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6" grpId="0" bldLvl="0" animBg="1"/>
      <p:bldP spid="38" grpId="0" bldLvl="0" animBg="1"/>
      <p:bldP spid="41" grpId="0" bldLvl="0" animBg="1"/>
      <p:bldP spid="44" grpId="0" bldLvl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8440" y="241300"/>
            <a:ext cx="7031990" cy="857250"/>
          </a:xfrm>
        </p:spPr>
        <p:txBody>
          <a:bodyPr/>
          <a:p>
            <a:r>
              <a:rPr lang="x-none" altLang="zh-CN" sz="2400"/>
              <a:t> </a:t>
            </a:r>
            <a:br>
              <a:rPr lang="x-none" altLang="zh-CN" sz="2400"/>
            </a:br>
            <a:r>
              <a:rPr lang="x-none" altLang="zh-CN" sz="2400"/>
              <a:t> 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自定义返回给客户端的404错误页面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x-none" altLang="zh-CN" sz="2400"/>
          </a:p>
        </p:txBody>
      </p:sp>
      <p:pic>
        <p:nvPicPr>
          <p:cNvPr id="4" name="内容占位符 3" descr="2019-07-30 16-39-20屏幕截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9170" y="1122680"/>
            <a:ext cx="3705225" cy="1854200"/>
          </a:xfrm>
          <a:prstGeom prst="rect">
            <a:avLst/>
          </a:prstGeom>
        </p:spPr>
      </p:pic>
      <p:pic>
        <p:nvPicPr>
          <p:cNvPr id="5" name="图片 4" descr="/home/student/图片/404改.png404改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66850" y="2180590"/>
            <a:ext cx="522224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2610" y="111760"/>
            <a:ext cx="4527550" cy="514350"/>
          </a:xfrm>
        </p:spPr>
        <p:txBody>
          <a:bodyPr/>
          <a:p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优化Nginx并发量</a:t>
            </a:r>
            <a:endParaRPr lang="x-none" altLang="zh-CN" sz="2400"/>
          </a:p>
        </p:txBody>
      </p:sp>
      <p:pic>
        <p:nvPicPr>
          <p:cNvPr id="6" name="内容占位符 5" descr="/home/student/桌面/2.png2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123950" y="836930"/>
            <a:ext cx="5311140" cy="2331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6440" y="3959860"/>
            <a:ext cx="15303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 </a:t>
            </a:r>
            <a:endParaRPr lang="x-none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13740" y="3549650"/>
            <a:ext cx="5022215" cy="638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/>
              <a:t>  </a:t>
            </a:r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修改配置文件，修改内核参数，设置内核的临时参数</a:t>
            </a:r>
            <a:endParaRPr lang="zh-CN" altLang="en-US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l"/>
            <a:r>
              <a:rPr lang="x-none" altLang="zh-CN"/>
              <a:t> </a:t>
            </a:r>
            <a:endParaRPr lang="x-none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90" y="110490"/>
            <a:ext cx="4721225" cy="759460"/>
          </a:xfrm>
        </p:spPr>
        <p:txBody>
          <a:bodyPr/>
          <a:p>
            <a:pPr algn="ctr" fontAlgn="base">
              <a:lnSpc>
                <a:spcPct val="100000"/>
              </a:lnSpc>
            </a:pPr>
            <a:r>
              <a:rPr lang="x-none" altLang="zh-CN" sz="2400">
                <a:sym typeface="+mn-lt"/>
              </a:rPr>
              <a:t>对页面进行压缩处理</a:t>
            </a:r>
            <a:endParaRPr lang="x-none" altLang="zh-CN" sz="2400"/>
          </a:p>
        </p:txBody>
      </p:sp>
      <p:pic>
        <p:nvPicPr>
          <p:cNvPr id="4" name="内容占位符 3" descr="压缩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8905" y="1200150"/>
            <a:ext cx="4249420" cy="32626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647065" y="504825"/>
            <a:ext cx="3143885" cy="5746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zh-CN" sz="2400">
                <a:solidFill>
                  <a:schemeClr val="tx1"/>
                </a:solidFill>
              </a:rPr>
              <a:t>日志切割</a:t>
            </a:r>
            <a:endParaRPr lang="x-none" altLang="zh-CN" sz="2400">
              <a:solidFill>
                <a:schemeClr val="tx1"/>
              </a:solidFill>
            </a:endParaRPr>
          </a:p>
        </p:txBody>
      </p:sp>
      <p:pic>
        <p:nvPicPr>
          <p:cNvPr id="5" name="内容占位符 3" descr="/home/student/图片/日志切割改.png日志切割改"/>
          <p:cNvPicPr>
            <a:picLocks noChangeAspect="1"/>
          </p:cNvPicPr>
          <p:nvPr/>
        </p:nvPicPr>
        <p:blipFill>
          <a:blip r:embed="rId1"/>
          <a:srcRect l="6780" t="-790" r="-6780" b="790"/>
          <a:stretch>
            <a:fillRect/>
          </a:stretch>
        </p:blipFill>
        <p:spPr>
          <a:xfrm>
            <a:off x="603885" y="1237615"/>
            <a:ext cx="7247890" cy="290385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019-07-31 08-54-56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2028190"/>
            <a:ext cx="8340725" cy="14852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1990" y="187325"/>
            <a:ext cx="5943600" cy="6642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p>
            <a:r>
              <a:rPr lang="x-none" altLang="zh-CN" sz="2400"/>
              <a:t>四. ceph分布式存储集群</a:t>
            </a:r>
            <a:endParaRPr lang="x-none" altLang="zh-CN" sz="2400"/>
          </a:p>
        </p:txBody>
      </p:sp>
      <p:pic>
        <p:nvPicPr>
          <p:cNvPr id="4" name="图片 3" descr="2019-07-31 08-54-43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" y="622300"/>
            <a:ext cx="8246110" cy="1406525"/>
          </a:xfrm>
          <a:prstGeom prst="rect">
            <a:avLst/>
          </a:prstGeom>
        </p:spPr>
      </p:pic>
      <p:pic>
        <p:nvPicPr>
          <p:cNvPr id="3" name="图片 2" descr="2019-07-31 08-54-30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3562350"/>
            <a:ext cx="817943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623026" y="249460"/>
            <a:ext cx="2261711" cy="3733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x-none" sz="2000"/>
              <a:t>文件系统存储</a:t>
            </a:r>
            <a:endParaRPr lang="x-none" sz="2000"/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2019-07-30 15-42-44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713740"/>
            <a:ext cx="8975090" cy="4458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156585" y="361315"/>
            <a:ext cx="187261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 sz="2800"/>
              <a:t>项目背景</a:t>
            </a:r>
            <a:endParaRPr lang="x-none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840740" y="1433830"/>
            <a:ext cx="6705600" cy="2715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800" b="1"/>
              <a:t>公司承接业务    腾云网络委托我司搭建电商网站  "云云".</a:t>
            </a:r>
            <a:endParaRPr lang="x-none" altLang="zh-CN" sz="1800" b="1"/>
          </a:p>
          <a:p>
            <a:endParaRPr lang="x-none" altLang="zh-CN" sz="1800" b="1"/>
          </a:p>
          <a:p>
            <a:endParaRPr lang="x-none" altLang="zh-CN" sz="1800" b="1"/>
          </a:p>
          <a:p>
            <a:r>
              <a:rPr lang="x-none" altLang="zh-CN" sz="1800" b="1"/>
              <a:t>项目要求: </a:t>
            </a:r>
            <a:endParaRPr lang="x-none" altLang="zh-CN" sz="1800" b="1"/>
          </a:p>
          <a:p>
            <a:r>
              <a:rPr lang="x-none" altLang="zh-CN" sz="1800" b="1"/>
              <a:t>                </a:t>
            </a:r>
            <a:endParaRPr lang="x-none" altLang="zh-CN" sz="1800" b="1"/>
          </a:p>
          <a:p>
            <a:r>
              <a:rPr lang="x-none" altLang="zh-CN" sz="1800" b="1"/>
              <a:t>                 1.主流服务器为主,方便后期维护.</a:t>
            </a:r>
            <a:endParaRPr lang="x-none" altLang="zh-CN" sz="1800" b="1"/>
          </a:p>
          <a:p>
            <a:r>
              <a:rPr lang="x-none" altLang="zh-CN" sz="1800" b="1"/>
              <a:t>                 2.高可用,承载高并发.</a:t>
            </a:r>
            <a:endParaRPr lang="x-none" altLang="zh-CN" sz="1800" b="1"/>
          </a:p>
          <a:p>
            <a:r>
              <a:rPr lang="x-none" altLang="zh-CN" sz="1800" b="1"/>
              <a:t>                 3.分布式.</a:t>
            </a:r>
            <a:endParaRPr lang="x-none" altLang="zh-CN" sz="1800" b="1"/>
          </a:p>
          <a:p>
            <a:endParaRPr lang="x-none" altLang="zh-CN" sz="1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2019-07-31 16-14-34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6275" y="862965"/>
            <a:ext cx="1974215" cy="3681095"/>
          </a:xfrm>
          <a:prstGeom prst="rect">
            <a:avLst/>
          </a:prstGeom>
        </p:spPr>
      </p:pic>
      <p:cxnSp>
        <p:nvCxnSpPr>
          <p:cNvPr id="33" name="直接连接符 32"/>
          <p:cNvCxnSpPr>
            <a:endCxn id="37" idx="2"/>
          </p:cNvCxnSpPr>
          <p:nvPr/>
        </p:nvCxnSpPr>
        <p:spPr>
          <a:xfrm flipV="1">
            <a:off x="774700" y="655955"/>
            <a:ext cx="1065530" cy="127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2019-07-31 16-20-15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70" y="1677035"/>
            <a:ext cx="1876425" cy="230505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>
            <a:off x="5204460" y="2458720"/>
            <a:ext cx="1790065" cy="82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246370" y="2846705"/>
            <a:ext cx="1790065" cy="82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02250" y="2065655"/>
            <a:ext cx="17849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克隆版本库</a:t>
            </a:r>
            <a:endParaRPr lang="x-none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590540" y="2919095"/>
            <a:ext cx="17849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推送网页代码</a:t>
            </a:r>
            <a:endParaRPr lang="x-none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1023620" y="1319530"/>
            <a:ext cx="142938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x-none" altLang="zh-CN" sz="1600"/>
              <a:t>简单</a:t>
            </a:r>
            <a:endParaRPr lang="x-none" altLang="zh-CN" sz="1600"/>
          </a:p>
          <a:p>
            <a:pPr fontAlgn="auto">
              <a:lnSpc>
                <a:spcPct val="150000"/>
              </a:lnSpc>
            </a:pPr>
            <a:r>
              <a:rPr lang="x-none" altLang="zh-CN" sz="1600"/>
              <a:t>高速,灵活</a:t>
            </a:r>
            <a:endParaRPr lang="x-none" altLang="zh-CN" sz="1600"/>
          </a:p>
          <a:p>
            <a:pPr fontAlgn="auto">
              <a:lnSpc>
                <a:spcPct val="150000"/>
              </a:lnSpc>
            </a:pPr>
            <a:r>
              <a:rPr lang="x-none" altLang="zh-CN" sz="1600"/>
              <a:t>适合分布式</a:t>
            </a:r>
            <a:endParaRPr lang="x-none" altLang="zh-CN" sz="1600"/>
          </a:p>
          <a:p>
            <a:pPr fontAlgn="auto">
              <a:lnSpc>
                <a:spcPct val="150000"/>
              </a:lnSpc>
            </a:pPr>
            <a:r>
              <a:rPr lang="x-none" altLang="zh-CN" sz="1600"/>
              <a:t>适用性强</a:t>
            </a:r>
            <a:endParaRPr lang="x-none" altLang="zh-CN" sz="1600"/>
          </a:p>
        </p:txBody>
      </p:sp>
      <p:sp>
        <p:nvSpPr>
          <p:cNvPr id="2" name="文本框 15"/>
          <p:cNvSpPr txBox="1"/>
          <p:nvPr/>
        </p:nvSpPr>
        <p:spPr>
          <a:xfrm>
            <a:off x="659221" y="178340"/>
            <a:ext cx="2261711" cy="641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x-none" sz="2400" b="1" dirty="0" err="1">
                <a:solidFill>
                  <a:schemeClr val="tx1"/>
                </a:solidFill>
                <a:cs typeface="+mn-ea"/>
                <a:sym typeface="+mn-lt"/>
              </a:rPr>
              <a:t>五. Git服务器</a:t>
            </a:r>
            <a:endParaRPr lang="x-none" sz="2400" b="1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文本框 15"/>
          <p:cNvSpPr txBox="1"/>
          <p:nvPr/>
        </p:nvSpPr>
        <p:spPr>
          <a:xfrm>
            <a:off x="709386" y="309785"/>
            <a:ext cx="2261711" cy="4508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x-none" sz="1600" b="1">
                <a:solidFill>
                  <a:srgbClr val="1D4971"/>
                </a:solidFill>
              </a:rPr>
              <a:t>Git工作流程</a:t>
            </a:r>
            <a:endParaRPr lang="x-none" sz="1600" b="1">
              <a:solidFill>
                <a:srgbClr val="1D497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700" y="657225"/>
            <a:ext cx="940435" cy="1270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7845" y="2645410"/>
            <a:ext cx="587375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89050" y="2002790"/>
            <a:ext cx="587375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22145" y="1781810"/>
            <a:ext cx="587375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81250" y="1457325"/>
            <a:ext cx="304800" cy="1619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2019-07-31 17-55-46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625" y="1052195"/>
            <a:ext cx="3668395" cy="3224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图片 19" descr="2019-07-30 20-29-41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460375"/>
            <a:ext cx="5760085" cy="4150360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6852920" y="309880"/>
            <a:ext cx="922020" cy="1170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ceph集群</a:t>
            </a:r>
            <a:endParaRPr lang="x-none" altLang="zh-CN"/>
          </a:p>
        </p:txBody>
      </p:sp>
      <p:sp>
        <p:nvSpPr>
          <p:cNvPr id="47" name="圆角矩形 46"/>
          <p:cNvSpPr/>
          <p:nvPr/>
        </p:nvSpPr>
        <p:spPr>
          <a:xfrm>
            <a:off x="7221220" y="3408680"/>
            <a:ext cx="313690" cy="1170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git</a:t>
            </a:r>
            <a:endParaRPr lang="x-none" altLang="zh-CN"/>
          </a:p>
        </p:txBody>
      </p:sp>
      <p:sp>
        <p:nvSpPr>
          <p:cNvPr id="48" name="圆角矩形 47"/>
          <p:cNvSpPr/>
          <p:nvPr/>
        </p:nvSpPr>
        <p:spPr>
          <a:xfrm>
            <a:off x="7182485" y="2018030"/>
            <a:ext cx="327660" cy="11709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数据库集群</a:t>
            </a:r>
            <a:endParaRPr lang="x-none" altLang="zh-CN"/>
          </a:p>
        </p:txBody>
      </p:sp>
      <p:sp>
        <p:nvSpPr>
          <p:cNvPr id="49" name="右箭头 48"/>
          <p:cNvSpPr/>
          <p:nvPr/>
        </p:nvSpPr>
        <p:spPr>
          <a:xfrm>
            <a:off x="5834380" y="1921510"/>
            <a:ext cx="1081405" cy="55118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 rot="16020000">
            <a:off x="7111365" y="1508125"/>
            <a:ext cx="409575" cy="4445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5361940" y="1215390"/>
            <a:ext cx="335280" cy="340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5721985" y="1238885"/>
            <a:ext cx="335280" cy="340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5379085" y="3438525"/>
            <a:ext cx="335280" cy="340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5754370" y="3451860"/>
            <a:ext cx="335280" cy="340995"/>
          </a:xfrm>
          <a:prstGeom prst="rect">
            <a:avLst/>
          </a:prstGeom>
        </p:spPr>
      </p:pic>
      <p:pic>
        <p:nvPicPr>
          <p:cNvPr id="62" name="Picture 6" descr="svr-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70" y="1056640"/>
            <a:ext cx="347980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svr-boo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05" y="1048385"/>
            <a:ext cx="347980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vr-boo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510" y="316230"/>
            <a:ext cx="347980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2"/>
          <p:cNvSpPr txBox="1"/>
          <p:nvPr/>
        </p:nvSpPr>
        <p:spPr>
          <a:xfrm>
            <a:off x="1350619" y="12135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80604020202020204" charset="0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  <p:sp>
        <p:nvSpPr>
          <p:cNvPr id="89" name="Text Placeholder 8"/>
          <p:cNvSpPr txBox="1"/>
          <p:nvPr/>
        </p:nvSpPr>
        <p:spPr>
          <a:xfrm>
            <a:off x="4005375" y="1898296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80604020202020204" charset="0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 Placeholder 2"/>
          <p:cNvSpPr txBox="1"/>
          <p:nvPr/>
        </p:nvSpPr>
        <p:spPr>
          <a:xfrm>
            <a:off x="1310147" y="2860782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80604020202020204" charset="0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/>
        </p:txBody>
      </p:sp>
      <p:sp>
        <p:nvSpPr>
          <p:cNvPr id="3" name="Text Placeholder 8"/>
          <p:cNvSpPr txBox="1"/>
          <p:nvPr/>
        </p:nvSpPr>
        <p:spPr>
          <a:xfrm>
            <a:off x="1111422" y="31875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80604020202020204" charset="0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endParaRPr lang="en-US" altLang="zh-CN" sz="100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en-US" altLang="zh-CN" sz="100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0509" y="1154994"/>
            <a:ext cx="602227" cy="602227"/>
            <a:chOff x="1201568" y="1323581"/>
            <a:chExt cx="602227" cy="602227"/>
          </a:xfrm>
          <a:solidFill>
            <a:schemeClr val="bg1"/>
          </a:solidFill>
        </p:grpSpPr>
        <p:sp>
          <p:nvSpPr>
            <p:cNvPr id="15" name="泪滴形 14"/>
            <p:cNvSpPr/>
            <p:nvPr/>
          </p:nvSpPr>
          <p:spPr>
            <a:xfrm>
              <a:off x="1201568" y="13235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0273" y="1442634"/>
              <a:ext cx="264816" cy="364121"/>
              <a:chOff x="6766243" y="2767965"/>
              <a:chExt cx="139700" cy="192088"/>
            </a:xfrm>
            <a:grpFill/>
          </p:grpSpPr>
          <p:sp>
            <p:nvSpPr>
              <p:cNvPr id="31762" name="Rectangle 27"/>
              <p:cNvSpPr/>
              <p:nvPr/>
            </p:nvSpPr>
            <p:spPr>
              <a:xfrm>
                <a:off x="6766243" y="2807653"/>
                <a:ext cx="22225" cy="152400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3" name="Rectangle 28"/>
              <p:cNvSpPr/>
              <p:nvPr/>
            </p:nvSpPr>
            <p:spPr>
              <a:xfrm>
                <a:off x="6807518" y="2783840"/>
                <a:ext cx="20637" cy="17621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4" name="Rectangle 29"/>
              <p:cNvSpPr/>
              <p:nvPr/>
            </p:nvSpPr>
            <p:spPr>
              <a:xfrm>
                <a:off x="6844030" y="2767965"/>
                <a:ext cx="22225" cy="192088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5" name="Rectangle 30"/>
              <p:cNvSpPr/>
              <p:nvPr/>
            </p:nvSpPr>
            <p:spPr>
              <a:xfrm>
                <a:off x="6882130" y="2866390"/>
                <a:ext cx="23813" cy="9366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Text Placeholder 2"/>
          <p:cNvSpPr txBox="1"/>
          <p:nvPr/>
        </p:nvSpPr>
        <p:spPr>
          <a:xfrm>
            <a:off x="5450216" y="133754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80604020202020204" charset="0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8"/>
          <p:cNvSpPr txBox="1"/>
          <p:nvPr/>
        </p:nvSpPr>
        <p:spPr>
          <a:xfrm>
            <a:off x="5450215" y="1494023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80604020202020204" charset="0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charset="0"/>
                <a:ea typeface="微软雅黑" charset="0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80604020202020204" charset="0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80604020202020204" charset="0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80604020202020204" charset="0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80604020202020204" charset="0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42767" y="1335625"/>
            <a:ext cx="6673811" cy="27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zh-CN" sz="1100"/>
              <a:t>服务器的种类,预算,raid类型.......</a:t>
            </a:r>
            <a:endParaRPr lang="x-none" altLang="zh-CN" sz="1100"/>
          </a:p>
        </p:txBody>
      </p:sp>
      <p:pic>
        <p:nvPicPr>
          <p:cNvPr id="5" name="图片 4" descr="2019-07-30 21-11-22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4910" y="200025"/>
            <a:ext cx="2954020" cy="1971040"/>
          </a:xfrm>
          <a:prstGeom prst="rect">
            <a:avLst/>
          </a:prstGeom>
        </p:spPr>
      </p:pic>
      <p:pic>
        <p:nvPicPr>
          <p:cNvPr id="10" name="图片 9" descr="2019-07-30 21-15-25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" y="2376170"/>
            <a:ext cx="4313555" cy="2249805"/>
          </a:xfrm>
          <a:prstGeom prst="rect">
            <a:avLst/>
          </a:prstGeom>
        </p:spPr>
      </p:pic>
      <p:pic>
        <p:nvPicPr>
          <p:cNvPr id="11" name="图片 10" descr="2019-07-30 21-18-14屏幕截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2593340"/>
            <a:ext cx="2974340" cy="2449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020" y="219075"/>
            <a:ext cx="3163570" cy="664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/>
              <a:t>六.硬件选型及预算</a:t>
            </a:r>
            <a:endParaRPr lang="x-none" altLang="zh-CN" sz="2400" b="1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2" grpId="0"/>
      <p:bldP spid="3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9-07-30 20-37-50屏幕截图"/>
          <p:cNvPicPr>
            <a:picLocks noChangeAspect="1"/>
          </p:cNvPicPr>
          <p:nvPr/>
        </p:nvPicPr>
        <p:blipFill>
          <a:blip r:embed="rId1"/>
          <a:srcRect l="-91" t="1863" r="263" b="-686"/>
          <a:stretch>
            <a:fillRect/>
          </a:stretch>
        </p:blipFill>
        <p:spPr>
          <a:xfrm>
            <a:off x="2294890" y="1950720"/>
            <a:ext cx="3752850" cy="1031240"/>
          </a:xfrm>
          <a:prstGeom prst="rect">
            <a:avLst/>
          </a:prstGeom>
        </p:spPr>
      </p:pic>
      <p:pic>
        <p:nvPicPr>
          <p:cNvPr id="5" name="图片 4" descr="2019-07-30 20-35-55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723265"/>
            <a:ext cx="3427730" cy="1476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67610" y="494665"/>
            <a:ext cx="3859530" cy="532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戴尔易安信PowerEdge R730XD 机架式服务器(Xeon E5-2603 v3/4GB/1TB/1</a:t>
            </a:r>
            <a:r>
              <a:rPr lang="x-none" altLang="zh-CN"/>
              <a:t>2</a:t>
            </a:r>
            <a:r>
              <a:rPr lang="zh-CN" altLang="en-US"/>
              <a:t>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38095" y="3339465"/>
            <a:ext cx="2540000" cy="322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CPU核心	六核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21255" y="3070860"/>
            <a:ext cx="2540000" cy="322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最大CPU数量	 2颗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51405" y="3642995"/>
            <a:ext cx="3103245" cy="638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CPU类型	 Intel 至强E5 v3</a:t>
            </a:r>
            <a:endParaRPr lang="zh-CN" altLang="en-US"/>
          </a:p>
          <a:p>
            <a:r>
              <a:rPr lang="x-none" altLang="zh-CN"/>
              <a:t>  价格                20000元</a:t>
            </a:r>
            <a:endParaRPr lang="x-none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472555" y="1770380"/>
            <a:ext cx="2540000" cy="2026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/>
              <a:t>英特尔 至强 银牌4110 2.1G最大CPU数量      2颗</a:t>
            </a:r>
            <a:endParaRPr lang="x-none" altLang="zh-CN"/>
          </a:p>
          <a:p>
            <a:r>
              <a:rPr lang="zh-CN" altLang="en-US"/>
              <a:t>内存容量	32GB </a:t>
            </a:r>
            <a:endParaRPr lang="zh-CN" altLang="en-US"/>
          </a:p>
          <a:p>
            <a:r>
              <a:rPr lang="zh-CN" altLang="en-US"/>
              <a:t>标配硬盘容量	4TB</a:t>
            </a:r>
            <a:endParaRPr lang="zh-CN" altLang="en-US"/>
          </a:p>
          <a:p>
            <a:r>
              <a:rPr lang="zh-CN" altLang="en-US"/>
              <a:t>最大硬盘容量	最高配备16个2.5英寸SAS/SATA/SSD，容量最大 122.88 TB</a:t>
            </a:r>
            <a:endParaRPr lang="zh-CN" altLang="en-US"/>
          </a:p>
          <a:p>
            <a:r>
              <a:rPr lang="zh-CN" altLang="en-US"/>
              <a:t>硬盘描述	32GB 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01815" y="1938103"/>
            <a:ext cx="309880" cy="73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x-none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x-none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0800" y="115570"/>
            <a:ext cx="3089275" cy="532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戴尔易安信PowerEdge R740 机架式服务器(R740-A420811CN)</a:t>
            </a:r>
            <a:endParaRPr lang="zh-CN" altLang="en-US"/>
          </a:p>
        </p:txBody>
      </p:sp>
      <p:pic>
        <p:nvPicPr>
          <p:cNvPr id="3" name="图片 2" descr="2019-07-30 20-57-51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845" y="661035"/>
            <a:ext cx="4636770" cy="1304925"/>
          </a:xfrm>
          <a:prstGeom prst="rect">
            <a:avLst/>
          </a:prstGeom>
        </p:spPr>
      </p:pic>
      <p:pic>
        <p:nvPicPr>
          <p:cNvPr id="4" name="图片 3" descr="2019-07-30 20-57-03屏幕截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1678940"/>
            <a:ext cx="4036060" cy="1769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94915" y="3325495"/>
            <a:ext cx="3277235" cy="1918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>
                <a:sym typeface="+mn-ea"/>
              </a:rPr>
              <a:t>英特尔 至强 银牌4110 2.1G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最大CPU数量      2颗</a:t>
            </a:r>
            <a:endParaRPr lang="x-none" altLang="zh-CN"/>
          </a:p>
          <a:p>
            <a:r>
              <a:rPr lang="zh-CN" altLang="en-US">
                <a:sym typeface="+mn-ea"/>
              </a:rPr>
              <a:t>内存容量	32GB </a:t>
            </a:r>
            <a:endParaRPr lang="zh-CN" altLang="en-US"/>
          </a:p>
          <a:p>
            <a:r>
              <a:rPr lang="zh-CN" altLang="en-US">
                <a:sym typeface="+mn-ea"/>
              </a:rPr>
              <a:t>标配硬盘容量	4TB</a:t>
            </a:r>
            <a:endParaRPr lang="zh-CN" altLang="en-US"/>
          </a:p>
          <a:p>
            <a:r>
              <a:rPr lang="zh-CN" altLang="en-US">
                <a:sym typeface="+mn-ea"/>
              </a:rPr>
              <a:t>最大硬盘容量	最高配备16个2.5英寸SAS/SATA/SSD，容量最大 122.88 TB</a:t>
            </a:r>
            <a:endParaRPr lang="zh-CN" altLang="en-US"/>
          </a:p>
          <a:p>
            <a:r>
              <a:rPr lang="zh-CN" altLang="en-US">
                <a:sym typeface="+mn-ea"/>
              </a:rPr>
              <a:t>硬盘描述	32GB </a:t>
            </a:r>
            <a:endParaRPr lang="zh-CN" altLang="en-US">
              <a:sym typeface="+mn-ea"/>
            </a:endParaRPr>
          </a:p>
          <a:p>
            <a:r>
              <a:rPr lang="x-none" altLang="zh-CN"/>
              <a:t>价格                 40000元</a:t>
            </a:r>
            <a:endParaRPr lang="x-none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759460" y="22860"/>
          <a:ext cx="7647305" cy="504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540"/>
                <a:gridCol w="765175"/>
                <a:gridCol w="764540"/>
                <a:gridCol w="765175"/>
                <a:gridCol w="764540"/>
                <a:gridCol w="763905"/>
                <a:gridCol w="765175"/>
                <a:gridCol w="764540"/>
                <a:gridCol w="765175"/>
                <a:gridCol w="764540"/>
              </a:tblGrid>
              <a:tr h="73152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用途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台数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服务器类型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b="0">
                          <a:solidFill>
                            <a:schemeClr val="accent1"/>
                          </a:solidFill>
                        </a:rPr>
                        <a:t>CPU</a:t>
                      </a:r>
                      <a:endParaRPr lang="x-none" b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内存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硬盘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接口类型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accent1"/>
                          </a:solidFill>
                        </a:rPr>
                        <a:t>价格</a:t>
                      </a:r>
                      <a:endParaRPr lang="x-none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合计</a:t>
                      </a:r>
                      <a:endParaRPr lang="x-none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>
                          <a:solidFill>
                            <a:srgbClr val="C00000"/>
                          </a:solidFill>
                          <a:uFillTx/>
                        </a:rPr>
                        <a:t>预算</a:t>
                      </a:r>
                      <a:endParaRPr lang="x-none">
                        <a:solidFill>
                          <a:srgbClr val="C00000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endParaRPr lang="x-none">
                        <a:solidFill>
                          <a:srgbClr val="C00000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r>
                        <a:rPr lang="x-none">
                          <a:solidFill>
                            <a:srgbClr val="C00000"/>
                          </a:solidFill>
                          <a:uFillTx/>
                        </a:rPr>
                        <a:t>50万</a:t>
                      </a:r>
                      <a:endParaRPr lang="x-none">
                        <a:solidFill>
                          <a:srgbClr val="C00000"/>
                        </a:solidFill>
                        <a:uFillTx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前端调度器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DELL-R740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E5-2650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64G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10T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SAS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45000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90000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60705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web动态服务器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DELL-R730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E5-5218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32G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25T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SAS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30000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60000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 b="1">
                        <a:solidFill>
                          <a:srgbClr val="C00000"/>
                        </a:solidFill>
                        <a:uFillTx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3881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web静态服务器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DELL-R730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E5-5218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16G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20T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SAS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25000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50000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2170">
                <a:tc>
                  <a:txBody>
                    <a:bodyPr/>
                    <a:p>
                      <a:pPr algn="l">
                        <a:buNone/>
                      </a:pPr>
                      <a:endParaRPr lang="x-none" b="0">
                        <a:solidFill>
                          <a:schemeClr val="tx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x-none" sz="1200" b="0">
                          <a:solidFill>
                            <a:schemeClr val="tx1"/>
                          </a:solidFill>
                        </a:rPr>
                        <a:t>数据库服务器</a:t>
                      </a:r>
                      <a:endParaRPr lang="x-none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sz="1200" b="0">
                          <a:solidFill>
                            <a:schemeClr val="tx1"/>
                          </a:solidFill>
                          <a:sym typeface="+mn-ea"/>
                        </a:rPr>
                        <a:t>DELL-R430</a:t>
                      </a:r>
                      <a:endParaRPr lang="x-none" sz="1200" b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x-none" sz="1200" b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E5-2630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16G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20T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 b="0">
                          <a:solidFill>
                            <a:schemeClr val="tx1"/>
                          </a:solidFill>
                          <a:sym typeface="+mn-ea"/>
                        </a:rPr>
                        <a:t>SAS</a:t>
                      </a:r>
                      <a:endParaRPr lang="x-none" sz="1400" b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25000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b="0">
                          <a:solidFill>
                            <a:schemeClr val="tx1"/>
                          </a:solidFill>
                        </a:rPr>
                        <a:t>50000</a:t>
                      </a:r>
                      <a:endParaRPr lang="x-non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>
                        <a:solidFill>
                          <a:srgbClr val="C00000"/>
                        </a:solidFill>
                        <a:uFillTx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2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ceph服务器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7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>
                          <a:sym typeface="+mn-ea"/>
                        </a:rPr>
                        <a:t>DELL-R730</a:t>
                      </a:r>
                      <a:endParaRPr lang="x-none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200"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E5-2603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10G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15T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SAS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18000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126000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85217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/>
                        <a:t>git服务器</a:t>
                      </a:r>
                      <a:endParaRPr lang="x-none" sz="12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>
                          <a:sym typeface="+mn-ea"/>
                        </a:rPr>
                        <a:t>DELL-R640</a:t>
                      </a:r>
                      <a:endParaRPr lang="x-none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 sz="1200">
                        <a:sym typeface="+mn-ea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E5-2603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8G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12T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400">
                          <a:sym typeface="+mn-ea"/>
                        </a:rPr>
                        <a:t>SAS</a:t>
                      </a:r>
                      <a:endParaRPr lang="x-none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15000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15000</a:t>
                      </a:r>
                      <a:endParaRPr lang="x-none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sz="1200" b="1">
                          <a:solidFill>
                            <a:srgbClr val="C00000"/>
                          </a:solidFill>
                          <a:uFillTx/>
                        </a:rPr>
                        <a:t>总计</a:t>
                      </a:r>
                      <a:endParaRPr lang="x-none" sz="1200" b="1">
                        <a:solidFill>
                          <a:srgbClr val="C00000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endParaRPr lang="x-none" sz="1200" b="1">
                        <a:solidFill>
                          <a:srgbClr val="C00000"/>
                        </a:solidFill>
                        <a:uFillTx/>
                      </a:endParaRPr>
                    </a:p>
                    <a:p>
                      <a:pPr>
                        <a:buNone/>
                      </a:pPr>
                      <a:r>
                        <a:rPr lang="x-none" sz="1200" b="1">
                          <a:solidFill>
                            <a:srgbClr val="C00000"/>
                          </a:solidFill>
                          <a:uFillTx/>
                        </a:rPr>
                        <a:t>       </a:t>
                      </a:r>
                      <a:r>
                        <a:rPr lang="x-none" sz="1200" b="0">
                          <a:solidFill>
                            <a:srgbClr val="C00000"/>
                          </a:solidFill>
                          <a:uFillTx/>
                        </a:rPr>
                        <a:t>39万</a:t>
                      </a:r>
                      <a:endParaRPr lang="x-none" sz="1200" b="0">
                        <a:solidFill>
                          <a:srgbClr val="C00000"/>
                        </a:solidFill>
                        <a:uFillTx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 flipH="1">
            <a:off x="7656195" y="4232275"/>
            <a:ext cx="739775" cy="820420"/>
          </a:xfrm>
          <a:prstGeom prst="line">
            <a:avLst/>
          </a:prstGeom>
          <a:ln w="12700" cmpd="sng">
            <a:solidFill>
              <a:srgbClr val="1D486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27200" y="1656080"/>
            <a:ext cx="6456045" cy="11868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p>
            <a:r>
              <a:rPr lang="x-none" altLang="zh-CN" sz="2800"/>
              <a:t>人在一起叫聚会,心在一起叫团队.</a:t>
            </a:r>
            <a:endParaRPr lang="x-none" altLang="zh-CN" sz="2800"/>
          </a:p>
          <a:p>
            <a:endParaRPr lang="x-none" altLang="zh-CN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-13970"/>
            <a:ext cx="3119120" cy="51498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5960" y="210185"/>
            <a:ext cx="2624455" cy="45720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p>
            <a:r>
              <a:rPr lang="x-none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团队介绍</a:t>
            </a:r>
            <a:endParaRPr lang="x-none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8940" y="1186815"/>
            <a:ext cx="6879590" cy="32143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x-none" altLang="zh-CN" sz="1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大风科技有限公司</a:t>
            </a:r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技术部运维小组    撒哈拉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团队座右铭: 人生就是一步一个脚印,没有捷径,相信自己的选择.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团队人数：6人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成员: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徐益峰   负责整体架构框架 ,搭建前端调度服务,维护前端服务器.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刘研       负责后端网页服务选型和搭建,后期维护.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蔡建澳   负责网站的深度优化.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刘超杰   负责共享存储服务搭建和服务器的维护.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x-none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宋信良   负责git服务搭建和维护</a:t>
            </a:r>
            <a:endParaRPr lang="x-none" altLang="zh-CN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lang="x-none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徐彬       负责服务器选型 ,硬件预算, 对于硬件有深刻的理解.</a:t>
            </a:r>
            <a:endParaRPr lang="x-none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云形 1"/>
          <p:cNvSpPr/>
          <p:nvPr/>
        </p:nvSpPr>
        <p:spPr>
          <a:xfrm>
            <a:off x="479425" y="1639570"/>
            <a:ext cx="880110" cy="84137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874010" y="405130"/>
            <a:ext cx="775970" cy="753110"/>
          </a:xfrm>
          <a:prstGeom prst="ellipse">
            <a:avLst/>
          </a:prstGeom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调度器1</a:t>
            </a:r>
            <a:endParaRPr lang="x-none" altLang="zh-CN"/>
          </a:p>
        </p:txBody>
      </p:sp>
      <p:sp>
        <p:nvSpPr>
          <p:cNvPr id="4" name="椭圆 3"/>
          <p:cNvSpPr/>
          <p:nvPr/>
        </p:nvSpPr>
        <p:spPr>
          <a:xfrm>
            <a:off x="2870200" y="2794000"/>
            <a:ext cx="775970" cy="753110"/>
          </a:xfrm>
          <a:prstGeom prst="ellipse">
            <a:avLst/>
          </a:prstGeom>
          <a:ln w="28575" cmpd="sng">
            <a:solidFill>
              <a:schemeClr val="accent6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调度器2</a:t>
            </a:r>
            <a:endParaRPr lang="x-none" altLang="zh-CN"/>
          </a:p>
        </p:txBody>
      </p:sp>
      <p:cxnSp>
        <p:nvCxnSpPr>
          <p:cNvPr id="5" name="直接连接符 4"/>
          <p:cNvCxnSpPr/>
          <p:nvPr/>
        </p:nvCxnSpPr>
        <p:spPr>
          <a:xfrm>
            <a:off x="2490470" y="782955"/>
            <a:ext cx="0" cy="231648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4"/>
            <a:endCxn id="4" idx="0"/>
          </p:cNvCxnSpPr>
          <p:nvPr/>
        </p:nvCxnSpPr>
        <p:spPr>
          <a:xfrm flipH="1">
            <a:off x="3258185" y="1158240"/>
            <a:ext cx="3810" cy="163576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672715" y="1981200"/>
            <a:ext cx="67691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00"/>
              <a:t>心跳监控</a:t>
            </a:r>
            <a:endParaRPr lang="x-none" altLang="zh-CN" sz="900"/>
          </a:p>
        </p:txBody>
      </p:sp>
      <p:sp>
        <p:nvSpPr>
          <p:cNvPr id="8" name="虚尾箭头 7"/>
          <p:cNvSpPr/>
          <p:nvPr/>
        </p:nvSpPr>
        <p:spPr>
          <a:xfrm>
            <a:off x="1474470" y="1792605"/>
            <a:ext cx="807085" cy="498475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44195" y="3685540"/>
            <a:ext cx="775970" cy="7588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DNS服务器</a:t>
            </a:r>
            <a:endParaRPr lang="x-none" altLang="zh-CN"/>
          </a:p>
        </p:txBody>
      </p:sp>
      <p:cxnSp>
        <p:nvCxnSpPr>
          <p:cNvPr id="10" name="直接连接符 9"/>
          <p:cNvCxnSpPr>
            <a:stCxn id="9" idx="0"/>
            <a:endCxn id="2" idx="1"/>
          </p:cNvCxnSpPr>
          <p:nvPr/>
        </p:nvCxnSpPr>
        <p:spPr>
          <a:xfrm flipH="1" flipV="1">
            <a:off x="919480" y="2480310"/>
            <a:ext cx="12700" cy="120523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燕尾形箭头 10"/>
          <p:cNvSpPr/>
          <p:nvPr/>
        </p:nvSpPr>
        <p:spPr>
          <a:xfrm>
            <a:off x="3594100" y="1804670"/>
            <a:ext cx="879475" cy="575310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14265" y="274955"/>
            <a:ext cx="1263015" cy="11315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动态集群</a:t>
            </a:r>
            <a:endParaRPr lang="x-none" altLang="zh-CN"/>
          </a:p>
        </p:txBody>
      </p:sp>
      <p:sp>
        <p:nvSpPr>
          <p:cNvPr id="13" name="椭圆 12"/>
          <p:cNvSpPr/>
          <p:nvPr/>
        </p:nvSpPr>
        <p:spPr>
          <a:xfrm>
            <a:off x="4982845" y="2513330"/>
            <a:ext cx="1263015" cy="11315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静态集群</a:t>
            </a:r>
            <a:endParaRPr lang="x-none" altLang="zh-CN"/>
          </a:p>
        </p:txBody>
      </p:sp>
      <p:cxnSp>
        <p:nvCxnSpPr>
          <p:cNvPr id="14" name="直接连接符 13"/>
          <p:cNvCxnSpPr/>
          <p:nvPr/>
        </p:nvCxnSpPr>
        <p:spPr>
          <a:xfrm>
            <a:off x="4707890" y="845185"/>
            <a:ext cx="0" cy="231648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451600" y="231140"/>
            <a:ext cx="43180" cy="336740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691120" y="189865"/>
            <a:ext cx="907415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ceph集群</a:t>
            </a:r>
            <a:endParaRPr lang="x-none" altLang="zh-CN"/>
          </a:p>
        </p:txBody>
      </p:sp>
      <p:sp>
        <p:nvSpPr>
          <p:cNvPr id="19" name="椭圆 18"/>
          <p:cNvSpPr/>
          <p:nvPr/>
        </p:nvSpPr>
        <p:spPr>
          <a:xfrm>
            <a:off x="6777355" y="2560955"/>
            <a:ext cx="1175385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git</a:t>
            </a:r>
            <a:endParaRPr lang="x-none" altLang="zh-CN"/>
          </a:p>
        </p:txBody>
      </p:sp>
      <p:cxnSp>
        <p:nvCxnSpPr>
          <p:cNvPr id="20" name="直接连接符 19"/>
          <p:cNvCxnSpPr>
            <a:endCxn id="19" idx="2"/>
          </p:cNvCxnSpPr>
          <p:nvPr/>
        </p:nvCxnSpPr>
        <p:spPr>
          <a:xfrm>
            <a:off x="6504940" y="2934335"/>
            <a:ext cx="272415" cy="762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21" idx="0"/>
            <a:endCxn id="17" idx="4"/>
          </p:cNvCxnSpPr>
          <p:nvPr/>
        </p:nvCxnSpPr>
        <p:spPr>
          <a:xfrm flipH="1" flipV="1">
            <a:off x="8145145" y="951865"/>
            <a:ext cx="18415" cy="44005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7706360" y="1391920"/>
            <a:ext cx="9144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x-none" altLang="zh-CN"/>
              <a:t>数据库</a:t>
            </a:r>
            <a:endParaRPr lang="x-none" altLang="zh-CN"/>
          </a:p>
        </p:txBody>
      </p:sp>
      <p:cxnSp>
        <p:nvCxnSpPr>
          <p:cNvPr id="22" name="直接连接符 21"/>
          <p:cNvCxnSpPr>
            <a:endCxn id="21" idx="2"/>
          </p:cNvCxnSpPr>
          <p:nvPr/>
        </p:nvCxnSpPr>
        <p:spPr>
          <a:xfrm flipV="1">
            <a:off x="6493510" y="1772920"/>
            <a:ext cx="1212850" cy="1841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17" idx="2"/>
          </p:cNvCxnSpPr>
          <p:nvPr/>
        </p:nvCxnSpPr>
        <p:spPr>
          <a:xfrm flipV="1">
            <a:off x="6473825" y="570865"/>
            <a:ext cx="1217295" cy="1079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03780" y="1151890"/>
            <a:ext cx="6383655" cy="7067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keepalived + HAproxy </a:t>
            </a:r>
            <a:endParaRPr lang="en-US" altLang="zh-CN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26260" y="3454400"/>
            <a:ext cx="5851525" cy="56896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Ceph分布式存储   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代码服务器  </a:t>
            </a:r>
            <a:r>
              <a:rPr lang="x-none" alt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数据库服务器</a:t>
            </a:r>
            <a:endParaRPr lang="x-none" altLang="zh-CN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9725" y="2446020"/>
            <a:ext cx="3411220" cy="52197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nginx  web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19-07-30 19-58-28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908685"/>
            <a:ext cx="7042785" cy="39509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34175" y="412750"/>
            <a:ext cx="2322195" cy="10655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高级健康检查</a:t>
            </a:r>
            <a:endParaRPr lang="zh-CN" altLang="en-US"/>
          </a:p>
          <a:p>
            <a:r>
              <a:rPr lang="zh-CN" altLang="en-US"/>
              <a:t>广泛的ACL系统</a:t>
            </a:r>
            <a:endParaRPr lang="zh-CN" altLang="en-US"/>
          </a:p>
          <a:p>
            <a:r>
              <a:rPr lang="x-none" altLang="zh-CN"/>
              <a:t>强大的代理功能</a:t>
            </a:r>
            <a:endParaRPr lang="x-none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587240" y="398145"/>
            <a:ext cx="1835150" cy="52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800"/>
              <a:t>HAproxy:</a:t>
            </a:r>
            <a:endParaRPr lang="x-none" altLang="zh-CN" sz="1800"/>
          </a:p>
        </p:txBody>
      </p:sp>
      <p:sp>
        <p:nvSpPr>
          <p:cNvPr id="5" name="文本框 4"/>
          <p:cNvSpPr txBox="1"/>
          <p:nvPr/>
        </p:nvSpPr>
        <p:spPr>
          <a:xfrm>
            <a:off x="692150" y="206375"/>
            <a:ext cx="3416300" cy="664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 b="1"/>
              <a:t>一. 前端调度</a:t>
            </a:r>
            <a:endParaRPr lang="x-none" altLang="zh-CN"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97" y="225209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82" y="191236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圆角矩形 33"/>
          <p:cNvSpPr/>
          <p:nvPr/>
        </p:nvSpPr>
        <p:spPr>
          <a:xfrm>
            <a:off x="7259955" y="3238500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x-none" altLang="zh-CN"/>
          </a:p>
        </p:txBody>
      </p:sp>
      <p:sp>
        <p:nvSpPr>
          <p:cNvPr id="33" name="圆角矩形 32"/>
          <p:cNvSpPr/>
          <p:nvPr/>
        </p:nvSpPr>
        <p:spPr>
          <a:xfrm>
            <a:off x="7259955" y="809625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x-none" altLang="zh-CN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85" y="1701800"/>
            <a:ext cx="972185" cy="9899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38445" y="1140460"/>
            <a:ext cx="735330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proxy1</a:t>
            </a:r>
            <a:endParaRPr lang="x-none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70" y="3655695"/>
            <a:ext cx="996950" cy="1014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40915" y="4709160"/>
            <a:ext cx="120205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DNS服务器</a:t>
            </a:r>
            <a:endParaRPr lang="x-none" altLang="zh-CN"/>
          </a:p>
        </p:txBody>
      </p:sp>
      <p:sp>
        <p:nvSpPr>
          <p:cNvPr id="7" name="云形 6"/>
          <p:cNvSpPr/>
          <p:nvPr/>
        </p:nvSpPr>
        <p:spPr>
          <a:xfrm>
            <a:off x="1861820" y="1822450"/>
            <a:ext cx="1982470" cy="112903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3990975" y="1993265"/>
            <a:ext cx="1131570" cy="537845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2682240" y="2903855"/>
            <a:ext cx="32385" cy="75057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曲线连接符 1"/>
          <p:cNvCxnSpPr/>
          <p:nvPr/>
        </p:nvCxnSpPr>
        <p:spPr>
          <a:xfrm>
            <a:off x="6191885" y="1830705"/>
            <a:ext cx="1136015" cy="278765"/>
          </a:xfrm>
          <a:prstGeom prst="curvedConnector3">
            <a:avLst>
              <a:gd name="adj1" fmla="val 5002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rot="5400000" flipV="1">
            <a:off x="5764530" y="2707005"/>
            <a:ext cx="1489710" cy="1410970"/>
          </a:xfrm>
          <a:prstGeom prst="curvedConnector3">
            <a:avLst>
              <a:gd name="adj1" fmla="val 50043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34" idx="0"/>
          </p:cNvCxnSpPr>
          <p:nvPr/>
        </p:nvCxnSpPr>
        <p:spPr>
          <a:xfrm rot="16200000" flipV="1">
            <a:off x="6632575" y="2015490"/>
            <a:ext cx="638810" cy="180657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392035" y="1322705"/>
            <a:ext cx="111506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rgbClr val="FF0000"/>
                </a:solidFill>
              </a:rPr>
              <a:t>动态集群</a:t>
            </a:r>
            <a:endParaRPr lang="x-none" altLang="zh-CN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43470" y="3702050"/>
            <a:ext cx="100076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olidFill>
                  <a:srgbClr val="FF0000"/>
                </a:solidFill>
              </a:rPr>
              <a:t>静态集群</a:t>
            </a:r>
            <a:endParaRPr lang="x-none" altLang="zh-CN">
              <a:solidFill>
                <a:srgbClr val="FF0000"/>
              </a:solidFill>
            </a:endParaRPr>
          </a:p>
        </p:txBody>
      </p:sp>
      <p:pic>
        <p:nvPicPr>
          <p:cNvPr id="50" name="Picture 8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50" y="499811"/>
            <a:ext cx="539648" cy="8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02" y="3824379"/>
            <a:ext cx="624935" cy="84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曲线连接符 27"/>
          <p:cNvCxnSpPr/>
          <p:nvPr/>
        </p:nvCxnSpPr>
        <p:spPr>
          <a:xfrm rot="5400000" flipV="1">
            <a:off x="1129665" y="1271905"/>
            <a:ext cx="1249045" cy="520700"/>
          </a:xfrm>
          <a:prstGeom prst="curved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线连接符 28"/>
          <p:cNvCxnSpPr/>
          <p:nvPr/>
        </p:nvCxnSpPr>
        <p:spPr>
          <a:xfrm rot="16200000">
            <a:off x="934085" y="2814320"/>
            <a:ext cx="1348740" cy="688975"/>
          </a:xfrm>
          <a:prstGeom prst="curvedConnector3">
            <a:avLst>
              <a:gd name="adj1" fmla="val 4997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79" idx="2"/>
            <a:endCxn id="7" idx="1"/>
          </p:cNvCxnSpPr>
          <p:nvPr/>
        </p:nvCxnSpPr>
        <p:spPr>
          <a:xfrm rot="5400000">
            <a:off x="4147503" y="1397318"/>
            <a:ext cx="258445" cy="2847340"/>
          </a:xfrm>
          <a:prstGeom prst="curvedConnector3">
            <a:avLst>
              <a:gd name="adj1" fmla="val 192506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endCxn id="7" idx="3"/>
          </p:cNvCxnSpPr>
          <p:nvPr/>
        </p:nvCxnSpPr>
        <p:spPr>
          <a:xfrm rot="10800000" flipV="1">
            <a:off x="2853055" y="1710690"/>
            <a:ext cx="2683510" cy="176530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endCxn id="79" idx="0"/>
          </p:cNvCxnSpPr>
          <p:nvPr/>
        </p:nvCxnSpPr>
        <p:spPr>
          <a:xfrm rot="10800000" flipV="1">
            <a:off x="5700395" y="973455"/>
            <a:ext cx="1586865" cy="72834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97" y="181965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642" y="247243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460615" y="907415"/>
            <a:ext cx="424180" cy="431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933055" y="926465"/>
            <a:ext cx="424180" cy="431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376795" y="4044315"/>
            <a:ext cx="424180" cy="431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861935" y="4077335"/>
            <a:ext cx="42418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2019-07-30 20-06-59屏幕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1518285"/>
            <a:ext cx="7904480" cy="2975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6560" y="274955"/>
            <a:ext cx="8090535" cy="664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/>
              <a:t>    </a:t>
            </a:r>
            <a:r>
              <a:rPr lang="x-none" altLang="zh-CN" sz="2400" b="1"/>
              <a:t> KEEPALIVED  </a:t>
            </a:r>
            <a:r>
              <a:rPr lang="x-none" altLang="zh-CN" sz="2400"/>
              <a:t>      </a:t>
            </a:r>
            <a:r>
              <a:rPr lang="x-none" altLang="zh-CN" sz="2000"/>
              <a:t>核心</a:t>
            </a:r>
            <a:r>
              <a:rPr lang="x-none" altLang="zh-CN" sz="1600"/>
              <a:t>:VRRP,防止单点故障.</a:t>
            </a:r>
            <a:endParaRPr lang="x-none" altLang="zh-C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4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72" y="117640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02" y="245719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右箭头 8"/>
          <p:cNvSpPr/>
          <p:nvPr/>
        </p:nvSpPr>
        <p:spPr>
          <a:xfrm>
            <a:off x="5167630" y="1810385"/>
            <a:ext cx="1526540" cy="3562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05" y="581025"/>
            <a:ext cx="824230" cy="8388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6615" y="216535"/>
            <a:ext cx="95694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proxy1</a:t>
            </a:r>
            <a:endParaRPr lang="x-none" altLang="zh-CN"/>
          </a:p>
        </p:txBody>
      </p:sp>
      <p:sp>
        <p:nvSpPr>
          <p:cNvPr id="7" name="云形 6"/>
          <p:cNvSpPr/>
          <p:nvPr/>
        </p:nvSpPr>
        <p:spPr>
          <a:xfrm>
            <a:off x="1092200" y="1390650"/>
            <a:ext cx="1807210" cy="125666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3068955" y="1652905"/>
            <a:ext cx="1640840" cy="629920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7" idx="1"/>
            <a:endCxn id="2" idx="0"/>
          </p:cNvCxnSpPr>
          <p:nvPr/>
        </p:nvCxnSpPr>
        <p:spPr>
          <a:xfrm>
            <a:off x="1995805" y="2646045"/>
            <a:ext cx="4445" cy="101536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35" y="3661410"/>
            <a:ext cx="824230" cy="838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7120" y="4439920"/>
            <a:ext cx="114363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DNS服务器</a:t>
            </a:r>
            <a:endParaRPr lang="x-none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95" y="2724785"/>
            <a:ext cx="824230" cy="838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4230" y="3609340"/>
            <a:ext cx="956945" cy="425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proxy2</a:t>
            </a:r>
            <a:endParaRPr lang="x-none" altLang="zh-CN"/>
          </a:p>
        </p:txBody>
      </p:sp>
      <p:cxnSp>
        <p:nvCxnSpPr>
          <p:cNvPr id="6" name="直接箭头连接符 5"/>
          <p:cNvCxnSpPr>
            <a:stCxn id="3" idx="0"/>
            <a:endCxn id="79" idx="2"/>
          </p:cNvCxnSpPr>
          <p:nvPr/>
        </p:nvCxnSpPr>
        <p:spPr>
          <a:xfrm flipV="1">
            <a:off x="4918710" y="1419860"/>
            <a:ext cx="3810" cy="1304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99940" y="1547495"/>
            <a:ext cx="709295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00"/>
              <a:t>心跳监控</a:t>
            </a:r>
            <a:endParaRPr lang="x-none" altLang="zh-CN" sz="900"/>
          </a:p>
        </p:txBody>
      </p:sp>
      <p:sp>
        <p:nvSpPr>
          <p:cNvPr id="11" name="文本框 10"/>
          <p:cNvSpPr txBox="1"/>
          <p:nvPr/>
        </p:nvSpPr>
        <p:spPr>
          <a:xfrm>
            <a:off x="4562475" y="2429510"/>
            <a:ext cx="681990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900"/>
              <a:t>心跳监控</a:t>
            </a:r>
            <a:endParaRPr lang="x-none" altLang="zh-CN" sz="900"/>
          </a:p>
        </p:txBody>
      </p:sp>
      <p:cxnSp>
        <p:nvCxnSpPr>
          <p:cNvPr id="16" name="曲线连接符 15"/>
          <p:cNvCxnSpPr/>
          <p:nvPr/>
        </p:nvCxnSpPr>
        <p:spPr>
          <a:xfrm flipV="1">
            <a:off x="5287010" y="499110"/>
            <a:ext cx="1678940" cy="480695"/>
          </a:xfrm>
          <a:prstGeom prst="curvedConnector3">
            <a:avLst>
              <a:gd name="adj1" fmla="val 5003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28" idx="1"/>
          </p:cNvCxnSpPr>
          <p:nvPr/>
        </p:nvCxnSpPr>
        <p:spPr>
          <a:xfrm rot="10800000" flipV="1">
            <a:off x="5259070" y="1022985"/>
            <a:ext cx="1701165" cy="272415"/>
          </a:xfrm>
          <a:prstGeom prst="curvedConnector3">
            <a:avLst>
              <a:gd name="adj1" fmla="val 4998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endCxn id="30" idx="1"/>
          </p:cNvCxnSpPr>
          <p:nvPr/>
        </p:nvCxnSpPr>
        <p:spPr>
          <a:xfrm flipV="1">
            <a:off x="5191760" y="3293110"/>
            <a:ext cx="1807210" cy="206375"/>
          </a:xfrm>
          <a:prstGeom prst="curvedConnector3">
            <a:avLst>
              <a:gd name="adj1" fmla="val 50035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735955" y="58737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23" name="文本框 22"/>
          <p:cNvSpPr txBox="1"/>
          <p:nvPr/>
        </p:nvSpPr>
        <p:spPr>
          <a:xfrm>
            <a:off x="5484495" y="101663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24" name="文本框 23"/>
          <p:cNvSpPr txBox="1"/>
          <p:nvPr/>
        </p:nvSpPr>
        <p:spPr>
          <a:xfrm>
            <a:off x="5570855" y="324548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5556885" y="388556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26" name="文本框 25"/>
          <p:cNvSpPr txBox="1"/>
          <p:nvPr/>
        </p:nvSpPr>
        <p:spPr>
          <a:xfrm>
            <a:off x="3973830" y="751205"/>
            <a:ext cx="61214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主</a:t>
            </a:r>
            <a:endParaRPr lang="x-none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4014470" y="3152775"/>
            <a:ext cx="48323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备</a:t>
            </a:r>
            <a:endParaRPr lang="x-none" altLang="zh-CN"/>
          </a:p>
        </p:txBody>
      </p:sp>
      <p:sp>
        <p:nvSpPr>
          <p:cNvPr id="28" name="圆角矩形 27"/>
          <p:cNvSpPr/>
          <p:nvPr/>
        </p:nvSpPr>
        <p:spPr>
          <a:xfrm>
            <a:off x="6960235" y="328930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x-none" altLang="zh-CN"/>
          </a:p>
        </p:txBody>
      </p:sp>
      <p:sp>
        <p:nvSpPr>
          <p:cNvPr id="30" name="圆角矩形 29"/>
          <p:cNvSpPr/>
          <p:nvPr/>
        </p:nvSpPr>
        <p:spPr>
          <a:xfrm>
            <a:off x="6998970" y="2599055"/>
            <a:ext cx="1190625" cy="13881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7077075" y="683260"/>
            <a:ext cx="100647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动态集群</a:t>
            </a:r>
            <a:endParaRPr lang="x-none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7104380" y="3145155"/>
            <a:ext cx="97218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静态集群</a:t>
            </a:r>
            <a:endParaRPr lang="x-none" altLang="zh-CN"/>
          </a:p>
        </p:txBody>
      </p:sp>
      <p:pic>
        <p:nvPicPr>
          <p:cNvPr id="50" name="Picture 8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90" y="447106"/>
            <a:ext cx="539648" cy="84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3032760"/>
            <a:ext cx="603250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曲线连接符 33"/>
          <p:cNvCxnSpPr>
            <a:endCxn id="7" idx="3"/>
          </p:cNvCxnSpPr>
          <p:nvPr/>
        </p:nvCxnSpPr>
        <p:spPr>
          <a:xfrm>
            <a:off x="1231900" y="819150"/>
            <a:ext cx="763905" cy="64325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34"/>
          <p:cNvCxnSpPr/>
          <p:nvPr/>
        </p:nvCxnSpPr>
        <p:spPr>
          <a:xfrm rot="16200000">
            <a:off x="1142365" y="2695575"/>
            <a:ext cx="738505" cy="471170"/>
          </a:xfrm>
          <a:prstGeom prst="curvedConnector3">
            <a:avLst>
              <a:gd name="adj1" fmla="val 50000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endCxn id="30" idx="0"/>
          </p:cNvCxnSpPr>
          <p:nvPr/>
        </p:nvCxnSpPr>
        <p:spPr>
          <a:xfrm>
            <a:off x="5164455" y="1370330"/>
            <a:ext cx="2430145" cy="1228725"/>
          </a:xfrm>
          <a:prstGeom prst="curvedConnector2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线连接符 36"/>
          <p:cNvCxnSpPr/>
          <p:nvPr/>
        </p:nvCxnSpPr>
        <p:spPr>
          <a:xfrm rot="10800000">
            <a:off x="5081905" y="1417320"/>
            <a:ext cx="2007235" cy="1210945"/>
          </a:xfrm>
          <a:prstGeom prst="curvedConnector3">
            <a:avLst>
              <a:gd name="adj1" fmla="val 49984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线连接符 37"/>
          <p:cNvCxnSpPr/>
          <p:nvPr/>
        </p:nvCxnSpPr>
        <p:spPr>
          <a:xfrm rot="10800000" flipV="1">
            <a:off x="5116195" y="1533525"/>
            <a:ext cx="1837055" cy="1224280"/>
          </a:xfrm>
          <a:prstGeom prst="curvedConnector3">
            <a:avLst>
              <a:gd name="adj1" fmla="val 49983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>
            <a:stCxn id="3" idx="3"/>
            <a:endCxn id="28" idx="2"/>
          </p:cNvCxnSpPr>
          <p:nvPr/>
        </p:nvCxnSpPr>
        <p:spPr>
          <a:xfrm flipV="1">
            <a:off x="5330825" y="1717040"/>
            <a:ext cx="2225040" cy="1427480"/>
          </a:xfrm>
          <a:prstGeom prst="curvedConnector2">
            <a:avLst/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922010" y="2794635"/>
            <a:ext cx="8166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41" name="文本框 40"/>
          <p:cNvSpPr txBox="1"/>
          <p:nvPr/>
        </p:nvSpPr>
        <p:spPr>
          <a:xfrm>
            <a:off x="5282565" y="2393950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sp>
        <p:nvSpPr>
          <p:cNvPr id="43" name="文本框 42"/>
          <p:cNvSpPr txBox="1"/>
          <p:nvPr/>
        </p:nvSpPr>
        <p:spPr>
          <a:xfrm>
            <a:off x="5799455" y="1332865"/>
            <a:ext cx="52641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请求</a:t>
            </a:r>
            <a:endParaRPr lang="x-none" altLang="zh-CN" sz="1000"/>
          </a:p>
        </p:txBody>
      </p:sp>
      <p:sp>
        <p:nvSpPr>
          <p:cNvPr id="44" name="文本框 43"/>
          <p:cNvSpPr txBox="1"/>
          <p:nvPr/>
        </p:nvSpPr>
        <p:spPr>
          <a:xfrm>
            <a:off x="5393690" y="1558925"/>
            <a:ext cx="76200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1000"/>
              <a:t>回复</a:t>
            </a:r>
            <a:endParaRPr lang="x-none" altLang="zh-CN" sz="1000"/>
          </a:p>
        </p:txBody>
      </p:sp>
      <p:cxnSp>
        <p:nvCxnSpPr>
          <p:cNvPr id="45" name="曲线连接符 44"/>
          <p:cNvCxnSpPr/>
          <p:nvPr/>
        </p:nvCxnSpPr>
        <p:spPr>
          <a:xfrm rot="10800000" flipV="1">
            <a:off x="2640330" y="685800"/>
            <a:ext cx="2005330" cy="807720"/>
          </a:xfrm>
          <a:prstGeom prst="curvedConnector3">
            <a:avLst>
              <a:gd name="adj1" fmla="val 49968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/>
          <p:cNvCxnSpPr/>
          <p:nvPr/>
        </p:nvCxnSpPr>
        <p:spPr>
          <a:xfrm rot="10800000">
            <a:off x="2553335" y="2458720"/>
            <a:ext cx="2089785" cy="398780"/>
          </a:xfrm>
          <a:prstGeom prst="curvedConnector3">
            <a:avLst>
              <a:gd name="adj1" fmla="val 49985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17" y="154851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77" y="2166367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曲线连接符 28"/>
          <p:cNvCxnSpPr>
            <a:stCxn id="30" idx="2"/>
            <a:endCxn id="3" idx="2"/>
          </p:cNvCxnSpPr>
          <p:nvPr/>
        </p:nvCxnSpPr>
        <p:spPr>
          <a:xfrm rot="5400000" flipH="1">
            <a:off x="6045200" y="2437130"/>
            <a:ext cx="423545" cy="2675890"/>
          </a:xfrm>
          <a:prstGeom prst="curvedConnector3">
            <a:avLst>
              <a:gd name="adj1" fmla="val -56147"/>
            </a:avLst>
          </a:prstGeom>
          <a:ln w="28575" cmpd="sng">
            <a:solidFill>
              <a:schemeClr val="accent4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072630" y="1036320"/>
            <a:ext cx="424180" cy="4318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574915" y="1040130"/>
            <a:ext cx="424180" cy="4318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115175" y="3421380"/>
            <a:ext cx="424180" cy="4318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0000" flipV="1">
            <a:off x="7594600" y="3415030"/>
            <a:ext cx="42418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2124</Words>
  <Application>Kingsoft Office WPP</Application>
  <PresentationFormat>全屏显示(16:9)</PresentationFormat>
  <Paragraphs>448</Paragraphs>
  <Slides>28</Slides>
  <Notes>24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自定义返回给客户端的404错误页面</vt:lpstr>
      <vt:lpstr>优化Nginx并发量</vt:lpstr>
      <vt:lpstr>对页面进行压缩处理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student</cp:lastModifiedBy>
  <cp:revision>135</cp:revision>
  <dcterms:created xsi:type="dcterms:W3CDTF">2019-08-01T13:17:39Z</dcterms:created>
  <dcterms:modified xsi:type="dcterms:W3CDTF">2019-08-01T13:17:39Z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